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9" r:id="rId3"/>
    <p:sldId id="283" r:id="rId4"/>
    <p:sldId id="297" r:id="rId5"/>
    <p:sldId id="293" r:id="rId6"/>
    <p:sldId id="294" r:id="rId7"/>
    <p:sldId id="295" r:id="rId8"/>
    <p:sldId id="281" r:id="rId9"/>
    <p:sldId id="296" r:id="rId10"/>
    <p:sldId id="276" r:id="rId11"/>
    <p:sldId id="288" r:id="rId12"/>
    <p:sldId id="287" r:id="rId13"/>
    <p:sldId id="285" r:id="rId14"/>
    <p:sldId id="284" r:id="rId15"/>
    <p:sldId id="264" r:id="rId16"/>
    <p:sldId id="289" r:id="rId17"/>
    <p:sldId id="290" r:id="rId18"/>
    <p:sldId id="299" r:id="rId19"/>
    <p:sldId id="298" r:id="rId20"/>
    <p:sldId id="263" r:id="rId21"/>
    <p:sldId id="261" r:id="rId22"/>
    <p:sldId id="262" r:id="rId23"/>
    <p:sldId id="265" r:id="rId24"/>
    <p:sldId id="271" r:id="rId25"/>
    <p:sldId id="291" r:id="rId2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94262" autoAdjust="0"/>
  </p:normalViewPr>
  <p:slideViewPr>
    <p:cSldViewPr snapToGrid="0" snapToObjects="1">
      <p:cViewPr varScale="1">
        <p:scale>
          <a:sx n="81" d="100"/>
          <a:sy n="81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2" d="100"/>
          <a:sy n="112" d="100"/>
        </p:scale>
        <p:origin x="-424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0121C-9E69-6F4F-AF5F-87FBD3CA3300}" type="datetimeFigureOut">
              <a:rPr lang="fi-FI" smtClean="0"/>
              <a:t>11.3.2024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128E4-DC3F-904E-9B74-C1B21C00BF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32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5308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/>
              <a:t>Selostus näistä!!! </a:t>
            </a:r>
            <a:r>
              <a:rPr lang="fi-FI" baseline="0" dirty="0" smtClean="0"/>
              <a:t>QWL= 40-64 paljon kehitettävää, 65-74 Jonkin verran kehitettävää, yli 75 erinomainen, ylläpidä hyvä taso, tavoiteltu maksimi 85 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9620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Tarkista prosentit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431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fi-FI" dirty="0" smtClean="0"/>
              <a:t>Lasikattoraja</a:t>
            </a:r>
            <a:r>
              <a:rPr lang="fi-FI" baseline="0" dirty="0" smtClean="0"/>
              <a:t> </a:t>
            </a:r>
            <a:r>
              <a:rPr lang="fi-FI" dirty="0" smtClean="0"/>
              <a:t>(johtamiskulttuuri ihmiset ja vuorovaikutus, vuorovaikutusosaaminen, </a:t>
            </a:r>
            <a:r>
              <a:rPr lang="fi-FI" dirty="0" err="1" smtClean="0"/>
              <a:t>mind</a:t>
            </a:r>
            <a:r>
              <a:rPr lang="fi-FI" dirty="0" smtClean="0"/>
              <a:t> set, signaalipeli (tuleeko työntekijät kertomaan ongelmista) </a:t>
            </a:r>
            <a:r>
              <a:rPr lang="fi-FI" dirty="0" err="1" smtClean="0"/>
              <a:t>suunnitelmallisus</a:t>
            </a:r>
            <a:r>
              <a:rPr lang="fi-FI" dirty="0" smtClean="0"/>
              <a:t> vai talous edellä – talousjohtamisen harha), QWL= tuotantotekijä</a:t>
            </a:r>
            <a:r>
              <a:rPr lang="fi-FI" baseline="0" dirty="0" smtClean="0"/>
              <a:t> – Kertoo, onko potentiaalia vielä olemassa enemmän. 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Tutkimuksemme mukaan yleisimpiä syitä QWL-lasikattoilmiöön ovat seuraavat: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tulosjohtamisen harha: johdetaan tulosta, kun pitäisi johtaa ihmisiä, jotka tekevät tuloksen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esihenkilöillä ei ole aikaa toteuttaa lähijohtamista riittävän hyvin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esihenkilöiden vuorovaikutusosaamisen taidot eivät ole riittävät nykypäivän tarpeisiin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086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fi-FI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552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fi-FI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0473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Konsernin tulokset kokonaisuudessaan. QWL-tavoite</a:t>
            </a:r>
            <a:r>
              <a:rPr lang="fi-FI" baseline="0" dirty="0" smtClean="0"/>
              <a:t> oli 69, riskiraja FE = 80, YI= 75, PL 70  QWL= 40-64 paljon kehitettävää, 65-74 Jonkin verran kehitettävää, yli 75 erinomainen, ylläpidä hyvä taso, tavoiteltu maksimi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703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fi-FI" dirty="0" smtClean="0"/>
              <a:t>Konsernin tulokset kokonaisuudessaan. QWL-tavoite</a:t>
            </a:r>
            <a:r>
              <a:rPr lang="fi-FI" baseline="0" dirty="0" smtClean="0"/>
              <a:t> oli 69, riskiraja FE = 80, YI= 75, PL 70, 68 tasoilla kohdataan lasikattoilmiö-&gt; jos halutaan nousta, on vuorovaikutusosaaminen keskiössä 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Tutkimuksemme mukaan yleisimpiä syitä QWL-lasikattoilmiöön ovat seuraavat: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tulosjohtamisen harha: johdetaan tulosta, kun pitäisi johtaa ihmisiä, jotka tekevät tuloksen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esihenkilöillä ei ole aikaa toteuttaa lähijohtamista riittävän hyvin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esihenkilöiden vuorovaikutusosaamisen taidot eivät ole riittävät nykypäivän tarpeisiin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Kiteytetysti voidaan todeta, että työyhteisöjen metataidot ovat hukassa. Työyhteisön metataitoihin kuuluvat esimerkiksi seuraavat: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Viestintätaidot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Kyky ilmaista itseään selkeästi ja kuunnella muita. Hyvä viestintätaito on tärkeää, jotta työyhteisön jäsenet voivat ymmärtää toistensa ajatuksia ja tunteita, ja työskennellä yhdessä tehokkaasti.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Konfliktien hallintataidot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Kyky tunnistaa ongelmia ja ratkaista niitä rakentavalla tavalla. Ajoittaiset konfliktit ovat väistämättömiä työyhteisöissä, joten taito hallita niitä on tärkeää, jotta ne eivät häiritse työyhteisön toimintaa.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Tiimityötaidot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Kyky työskennellä yhdessä muiden kanssa ja tehdä yhteistyötä. Hyvät vuorovaikutustaidot auttavat työyhteisöä saavuttamaan yhteisiä tavoitteita.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Oppimistaidot: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Kyky oppia uutta ja soveltaa tietoa käytännössä. Oppiminen on tärkeää työyhteisöissä, sillä uudet teknologiat ja toimintatavat muuttavat työn tekemisen tapoja.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Johtajuustaidot: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Kyky motivoida muita, tarjota selkeitä tavoitteita ja johtaa tiimiä tai työyhteisöä kohti yhteisiä tavoitteita.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7671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Tx/>
              <a:buChar char="-"/>
            </a:pPr>
            <a:r>
              <a:rPr lang="fi-FI" dirty="0" smtClean="0"/>
              <a:t>39 Erittäin paljon kehitettävää,</a:t>
            </a:r>
            <a:r>
              <a:rPr lang="fi-FI" baseline="0" dirty="0" smtClean="0"/>
              <a:t> </a:t>
            </a:r>
            <a:r>
              <a:rPr lang="fi-FI" dirty="0" smtClean="0"/>
              <a:t>40-64 Paljon kehitettävää,</a:t>
            </a:r>
            <a:r>
              <a:rPr lang="fi-FI" baseline="0" dirty="0" smtClean="0"/>
              <a:t> </a:t>
            </a:r>
            <a:r>
              <a:rPr lang="fi-FI" dirty="0" smtClean="0"/>
              <a:t>65 lasikattoraja,</a:t>
            </a:r>
            <a:r>
              <a:rPr lang="fi-FI" baseline="0" dirty="0" smtClean="0"/>
              <a:t> </a:t>
            </a:r>
            <a:r>
              <a:rPr lang="fi-FI" dirty="0" smtClean="0"/>
              <a:t>65-74 Jonkin verran kehitettävää,</a:t>
            </a:r>
            <a:r>
              <a:rPr lang="fi-FI" baseline="0" dirty="0" smtClean="0"/>
              <a:t> </a:t>
            </a:r>
            <a:r>
              <a:rPr lang="fi-FI" dirty="0" smtClean="0"/>
              <a:t>75- Erinomainen, ylläpidä hyvä taso,</a:t>
            </a:r>
            <a:r>
              <a:rPr lang="fi-FI" baseline="0" dirty="0" smtClean="0"/>
              <a:t> </a:t>
            </a:r>
            <a:r>
              <a:rPr lang="fi-FI" dirty="0" smtClean="0"/>
              <a:t>85 – Ei enää nosta tuottavuutta</a:t>
            </a:r>
          </a:p>
          <a:p>
            <a:pPr marL="628650" lvl="1" indent="-171450">
              <a:buFontTx/>
              <a:buChar char="-"/>
            </a:pPr>
            <a:endParaRPr lang="fi-FI" dirty="0" smtClean="0"/>
          </a:p>
          <a:p>
            <a:pPr fontAlgn="base"/>
            <a:r>
              <a:rPr lang="fi-FI" dirty="0" smtClean="0"/>
              <a:t>Konsernin tulokset kokonaisuudessaan. QWL-tavoite</a:t>
            </a:r>
            <a:r>
              <a:rPr lang="fi-FI" baseline="0" dirty="0" smtClean="0"/>
              <a:t> oli 69, riskiraja FE = 80, YI= 75, PL 70, 68 tasoilla kohdataan lasikattoilmiö-&gt; jos halutaan nousta, on vuorovaikutusosaaminen keskiössä 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Tutkimuksemme mukaan yleisimpiä syitä QWL-lasikattoilmiöön ovat seuraavat: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tulosjohtamisen harha: johdetaan tulosta, kun pitäisi johtaa ihmisiä, jotka tekevät tuloksen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esihenkilöillä ei ole aikaa toteuttaa lähijohtamista riittävän hyvin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esihenkilöiden vuorovaikutusosaamisen taidot eivät ole riittävät nykypäivän tarpeisiin</a:t>
            </a:r>
          </a:p>
          <a:p>
            <a:pPr fontAlgn="base"/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Kiteytetysti voidaan todeta, että työyhteisöjen metataidot ovat hukassa. Työyhteisön metataitoihin kuuluvat esimerkiksi seuraavat: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Viestintätaidot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Kyky ilmaista itseään selkeästi ja kuunnella muita. Hyvä viestintätaito on tärkeää, jotta työyhteisön jäsenet voivat ymmärtää toistensa ajatuksia ja tunteita, ja työskennellä yhdessä tehokkaasti.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Konfliktien hallintataidot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Kyky tunnistaa ongelmia ja ratkaista niitä rakentavalla tavalla. Ajoittaiset konfliktit ovat väistämättömiä työyhteisöissä, joten taito hallita niitä on tärkeää, jotta ne eivät häiritse työyhteisön toimintaa.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Tiimityötaidot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Kyky työskennellä yhdessä muiden kanssa ja tehdä yhteistyötä. Hyvät vuorovaikutustaidot auttavat työyhteisöä saavuttamaan yhteisiä tavoitteita.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Oppimistaidot: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Kyky oppia uutta ja soveltaa tietoa käytännössä. Oppiminen on tärkeää työyhteisöissä, sillä uudet teknologiat ja toimintatavat muuttavat työn tekemisen tapoja.</a:t>
            </a:r>
          </a:p>
          <a:p>
            <a:pPr fontAlgn="base"/>
            <a:r>
              <a:rPr lang="fi-FI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Johtajuustaidot:</a:t>
            </a:r>
            <a:r>
              <a:rPr lang="fi-FI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Kyky motivoida muita, tarjota selkeitä tavoitteita ja johtaa tiimiä tai työyhteisöä kohti yhteisiä tavoitteita.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662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Selostus näistä!!!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5110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/>
              <a:t>Selostus näistä!!! </a:t>
            </a:r>
            <a:r>
              <a:rPr lang="fi-FI" baseline="0" dirty="0" smtClean="0"/>
              <a:t>QWL= 40-64 paljon kehitettävää, 65-74 Jonkin verran kehitettävää, yli 75 erinomainen, ylläpidä hyvä taso, tavoiteltu maksimi 85 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541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97279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A38F-D0C4-7041-B41B-0297989A4A62}" type="datetimeFigureOut">
              <a:rPr lang="fi-FI" smtClean="0"/>
              <a:t>11.3.2024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4F30-36CF-7141-8D97-698525F178C8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Otsikon paikkamerkki 1"/>
          <p:cNvSpPr>
            <a:spLocks noGrp="1"/>
          </p:cNvSpPr>
          <p:nvPr>
            <p:ph type="title"/>
          </p:nvPr>
        </p:nvSpPr>
        <p:spPr>
          <a:xfrm>
            <a:off x="457200" y="26013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889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21707"/>
            <a:ext cx="8229600" cy="1143000"/>
          </a:xfrm>
        </p:spPr>
        <p:txBody>
          <a:bodyPr/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90619"/>
            <a:ext cx="8229600" cy="4048230"/>
          </a:xfrm>
        </p:spPr>
        <p:txBody>
          <a:bodyPr/>
          <a:lstStyle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A38F-D0C4-7041-B41B-0297989A4A62}" type="datetimeFigureOut">
              <a:rPr lang="fi-FI" smtClean="0"/>
              <a:t>11.3.2024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4F30-36CF-7141-8D97-698525F178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2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15896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2732691"/>
            <a:ext cx="8229600" cy="3227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Muokkaa tekstin perustyylejä napsauttamalla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Pct val="90000"/>
              <a:buFont typeface="Arial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toinen taso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Pct val="90000"/>
              <a:buFont typeface="Arial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kolmas taso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Pct val="90000"/>
              <a:buFont typeface="Arial"/>
              <a:buChar char="–"/>
              <a:tabLst/>
              <a:defRPr/>
            </a:pP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neljäs taso</a:t>
            </a:r>
          </a:p>
          <a:p>
            <a:pPr marL="20574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Tx/>
              <a:buFont typeface="Arial"/>
              <a:buChar char="»"/>
              <a:tabLst/>
              <a:defRPr/>
            </a:pP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viides taso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4A38F-D0C4-7041-B41B-0297989A4A62}" type="datetimeFigureOut">
              <a:rPr lang="fi-FI" smtClean="0"/>
              <a:t>11.3.2024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B4F30-36CF-7141-8D97-698525F178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025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0099DD"/>
          </a:solidFill>
          <a:latin typeface="+mj-lt"/>
          <a:ea typeface="+mj-ea"/>
          <a:cs typeface="+mj-cs"/>
        </a:defRPr>
      </a:lvl1pPr>
    </p:titleStyle>
    <p:bodyStyle>
      <a:lvl1pPr marL="342900" marR="0" indent="-34290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Tx/>
        <a:buFont typeface="Arial"/>
        <a:buChar char="•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marR="0" indent="-28575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Pct val="90000"/>
        <a:buFont typeface="Arial"/>
        <a:buChar char="•"/>
        <a:tabLst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marR="0" indent="-22860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Pct val="90000"/>
        <a:buFont typeface="Arial"/>
        <a:buChar char="•"/>
        <a:tabLst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marR="0" indent="-22860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Pct val="90000"/>
        <a:buFont typeface="Arial"/>
        <a:buChar char="–"/>
        <a:tabLst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marR="0" indent="-22860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Tx/>
        <a:buFont typeface="Arial"/>
        <a:buChar char="»"/>
        <a:tabLst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680874"/>
            <a:ext cx="7772400" cy="1470025"/>
          </a:xfrm>
        </p:spPr>
        <p:txBody>
          <a:bodyPr/>
          <a:lstStyle/>
          <a:p>
            <a:r>
              <a:rPr lang="fi-FI" dirty="0" smtClean="0"/>
              <a:t>Työhyvinvointikysely 2024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149568"/>
            <a:ext cx="6400800" cy="1752600"/>
          </a:xfrm>
        </p:spPr>
        <p:txBody>
          <a:bodyPr/>
          <a:lstStyle/>
          <a:p>
            <a:r>
              <a:rPr lang="fi-FI" dirty="0" smtClean="0"/>
              <a:t>Konsernin tulokset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30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479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QWL esihenkilöittäin vuonna 2024 suhteessa vuoteen 2023 – kehittymisen suunta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217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1855" y="521707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4" name="Sisällön paikkamerkki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8304455"/>
              </p:ext>
            </p:extLst>
          </p:nvPr>
        </p:nvGraphicFramePr>
        <p:xfrm>
          <a:off x="209552" y="59946"/>
          <a:ext cx="8667749" cy="6688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3411">
                  <a:extLst>
                    <a:ext uri="{9D8B030D-6E8A-4147-A177-3AD203B41FA5}">
                      <a16:colId xmlns:a16="http://schemas.microsoft.com/office/drawing/2014/main" val="2425386194"/>
                    </a:ext>
                  </a:extLst>
                </a:gridCol>
                <a:gridCol w="2354002">
                  <a:extLst>
                    <a:ext uri="{9D8B030D-6E8A-4147-A177-3AD203B41FA5}">
                      <a16:colId xmlns:a16="http://schemas.microsoft.com/office/drawing/2014/main" val="2958119853"/>
                    </a:ext>
                  </a:extLst>
                </a:gridCol>
                <a:gridCol w="647737">
                  <a:extLst>
                    <a:ext uri="{9D8B030D-6E8A-4147-A177-3AD203B41FA5}">
                      <a16:colId xmlns:a16="http://schemas.microsoft.com/office/drawing/2014/main" val="2901351583"/>
                    </a:ext>
                  </a:extLst>
                </a:gridCol>
                <a:gridCol w="882607">
                  <a:extLst>
                    <a:ext uri="{9D8B030D-6E8A-4147-A177-3AD203B41FA5}">
                      <a16:colId xmlns:a16="http://schemas.microsoft.com/office/drawing/2014/main" val="695767603"/>
                    </a:ext>
                  </a:extLst>
                </a:gridCol>
                <a:gridCol w="730433">
                  <a:extLst>
                    <a:ext uri="{9D8B030D-6E8A-4147-A177-3AD203B41FA5}">
                      <a16:colId xmlns:a16="http://schemas.microsoft.com/office/drawing/2014/main" val="4020577968"/>
                    </a:ext>
                  </a:extLst>
                </a:gridCol>
                <a:gridCol w="730433">
                  <a:extLst>
                    <a:ext uri="{9D8B030D-6E8A-4147-A177-3AD203B41FA5}">
                      <a16:colId xmlns:a16="http://schemas.microsoft.com/office/drawing/2014/main" val="3058876160"/>
                    </a:ext>
                  </a:extLst>
                </a:gridCol>
                <a:gridCol w="760868">
                  <a:extLst>
                    <a:ext uri="{9D8B030D-6E8A-4147-A177-3AD203B41FA5}">
                      <a16:colId xmlns:a16="http://schemas.microsoft.com/office/drawing/2014/main" val="4062708074"/>
                    </a:ext>
                  </a:extLst>
                </a:gridCol>
                <a:gridCol w="639129">
                  <a:extLst>
                    <a:ext uri="{9D8B030D-6E8A-4147-A177-3AD203B41FA5}">
                      <a16:colId xmlns:a16="http://schemas.microsoft.com/office/drawing/2014/main" val="3757267852"/>
                    </a:ext>
                  </a:extLst>
                </a:gridCol>
                <a:gridCol w="639129">
                  <a:extLst>
                    <a:ext uri="{9D8B030D-6E8A-4147-A177-3AD203B41FA5}">
                      <a16:colId xmlns:a16="http://schemas.microsoft.com/office/drawing/2014/main" val="196144109"/>
                    </a:ext>
                  </a:extLst>
                </a:gridCol>
              </a:tblGrid>
              <a:tr h="44395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Työelämän laadun osa-alueet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Inhimilliset </a:t>
                      </a:r>
                      <a:r>
                        <a:rPr lang="fi-FI" sz="10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kyvykkyyset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Konserni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Kunnanjohtaja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Varhais</a:t>
                      </a: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kasvatuksen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johtaja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Tekninen johtaja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Sivistys-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johtaja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Palvelu-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päällikkö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Rehtori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44456"/>
                  </a:ext>
                </a:extLst>
              </a:tr>
              <a:tr h="542393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Fyysinen ja      emotionaalinen turvallisuus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88,8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87,2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85,2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76,4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dirty="0" smtClean="0"/>
                        <a:t>83,2</a:t>
                      </a:r>
                      <a:endParaRPr lang="fi-FI" sz="1000" b="0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82,8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874592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Johtaminen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meillä oikeudenmukaista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92 %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88 %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82 %</a:t>
                      </a:r>
                      <a:endParaRPr lang="fi-FI" sz="10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78 %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76 %</a:t>
                      </a:r>
                      <a:endParaRPr lang="fi-FI" sz="10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82 %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491812"/>
                  </a:ext>
                </a:extLst>
              </a:tr>
              <a:tr h="271196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Koen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että esimieheni luottaa minuun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96 %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94 %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98 %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88 %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92 %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88 %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14239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Työyhteisössämme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 sallita muita loukkaavaa käyttäytymistä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92 %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84 %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86 %</a:t>
                      </a:r>
                      <a:endParaRPr lang="fi-FI" sz="10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72 %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82 %</a:t>
                      </a:r>
                      <a:endParaRPr lang="fi-FI" sz="10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86 %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725661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Osaamiseni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riittää työtehtävien hoitamiseen turvallisesti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34081950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Työpaikan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ongelmiin puututaan nopeasti ja tehokkaasti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375510"/>
                  </a:ext>
                </a:extLst>
              </a:tr>
              <a:tr h="474541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Yhteenkuuluvuus ja identiteetti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85,6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84,4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80,4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81,2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dirty="0" smtClean="0"/>
                        <a:t>75,6</a:t>
                      </a:r>
                      <a:endParaRPr lang="fi-FI" sz="1000" b="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76,8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622188"/>
                  </a:ext>
                </a:extLst>
              </a:tr>
              <a:tr h="266375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Koen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että työpanostani arvostetaan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86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86 %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72 %</a:t>
                      </a:r>
                      <a:endParaRPr lang="fi-FI" sz="1000" b="0" u="none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82 %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74 %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82 %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07796"/>
                  </a:ext>
                </a:extLst>
              </a:tr>
              <a:tr h="266375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Esimieheni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tukee minua työssäni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92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u="none" dirty="0" smtClean="0"/>
                        <a:t>92 %</a:t>
                      </a:r>
                      <a:endParaRPr lang="fi-FI" sz="1000" b="1" u="none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u="none" dirty="0" smtClean="0"/>
                        <a:t>86 %</a:t>
                      </a:r>
                      <a:endParaRPr lang="fi-FI" sz="1000" b="1" u="none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82 %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82</a:t>
                      </a:r>
                      <a:r>
                        <a:rPr lang="fi-FI" sz="1000" baseline="0" dirty="0" smtClean="0"/>
                        <a:t> %</a:t>
                      </a:r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/>
                        <a:t>80 %</a:t>
                      </a:r>
                      <a:endParaRPr lang="fi-FI" sz="10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82517413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Meillä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hyvä yhteishenki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92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391445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Minulla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tarpeeksi mahdollisuuksia vaikuttaa työhöni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838678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Työprosessimme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ovat toimivia ja tehokkaita.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70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676407"/>
                  </a:ext>
                </a:extLst>
              </a:tr>
              <a:tr h="466754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Päämäärät ja luovuus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76,8 %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u="none" dirty="0" smtClean="0"/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dirty="0" smtClean="0"/>
                        <a:t>82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u="none" dirty="0" smtClean="0"/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dirty="0" smtClean="0"/>
                        <a:t>79,6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79,2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dirty="0" smtClean="0"/>
                        <a:t>74</a:t>
                      </a:r>
                      <a:endParaRPr lang="fi-FI" sz="1000" b="0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70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054591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Tavoitteemme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ovat innostavia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u="none" dirty="0" smtClean="0"/>
                        <a:t>80 %</a:t>
                      </a:r>
                      <a:endParaRPr lang="fi-FI" sz="1000" b="1" u="none" dirty="0"/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dirty="0" smtClean="0"/>
                        <a:t>74 %</a:t>
                      </a:r>
                      <a:endParaRPr lang="fi-FI" sz="1000" b="1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u="none" dirty="0" smtClean="0"/>
                        <a:t>72 %</a:t>
                      </a:r>
                      <a:endParaRPr lang="fi-FI" sz="1000" b="1" u="none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5174920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Esimieheni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kannustaa minua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92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341232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Työpaikan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ilmapiiri on innostava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1306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Minua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kannustetaan osaamisen kehittämiseen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40334218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marL="0" marR="0" lvl="0" indent="0" algn="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Hyödynnämme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innovatiivisuutta työn kehittämisessä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07793"/>
                  </a:ext>
                </a:extLst>
              </a:tr>
              <a:tr h="532751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QWL-indeksi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67,6</a:t>
                      </a:r>
                    </a:p>
                    <a:p>
                      <a:pPr algn="ct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77,8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u="none" dirty="0" smtClean="0"/>
                        <a:t>73,7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1" u="none" dirty="0" smtClean="0"/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u="none" dirty="0" smtClean="0"/>
                        <a:t>70</a:t>
                      </a:r>
                    </a:p>
                    <a:p>
                      <a:pPr algn="ctr" fontAlgn="b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dirty="0" smtClean="0"/>
                        <a:t>67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 smtClean="0"/>
                        <a:t>64,1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1" u="none" dirty="0" smtClean="0"/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u="none" dirty="0" smtClean="0"/>
                        <a:t>62,2</a:t>
                      </a:r>
                    </a:p>
                    <a:p>
                      <a:pPr algn="ctr" fontAlgn="b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23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55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479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QWL esihenkilöittäin vuonna 2024, huomionarvoiset osiot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894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1855" y="521707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4" name="Sisällön paikkamerkki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5493009"/>
              </p:ext>
            </p:extLst>
          </p:nvPr>
        </p:nvGraphicFramePr>
        <p:xfrm>
          <a:off x="209552" y="59946"/>
          <a:ext cx="8667749" cy="6688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3411">
                  <a:extLst>
                    <a:ext uri="{9D8B030D-6E8A-4147-A177-3AD203B41FA5}">
                      <a16:colId xmlns:a16="http://schemas.microsoft.com/office/drawing/2014/main" val="2425386194"/>
                    </a:ext>
                  </a:extLst>
                </a:gridCol>
                <a:gridCol w="2354002">
                  <a:extLst>
                    <a:ext uri="{9D8B030D-6E8A-4147-A177-3AD203B41FA5}">
                      <a16:colId xmlns:a16="http://schemas.microsoft.com/office/drawing/2014/main" val="2958119853"/>
                    </a:ext>
                  </a:extLst>
                </a:gridCol>
                <a:gridCol w="647737">
                  <a:extLst>
                    <a:ext uri="{9D8B030D-6E8A-4147-A177-3AD203B41FA5}">
                      <a16:colId xmlns:a16="http://schemas.microsoft.com/office/drawing/2014/main" val="2901351583"/>
                    </a:ext>
                  </a:extLst>
                </a:gridCol>
                <a:gridCol w="882607">
                  <a:extLst>
                    <a:ext uri="{9D8B030D-6E8A-4147-A177-3AD203B41FA5}">
                      <a16:colId xmlns:a16="http://schemas.microsoft.com/office/drawing/2014/main" val="695767603"/>
                    </a:ext>
                  </a:extLst>
                </a:gridCol>
                <a:gridCol w="730433">
                  <a:extLst>
                    <a:ext uri="{9D8B030D-6E8A-4147-A177-3AD203B41FA5}">
                      <a16:colId xmlns:a16="http://schemas.microsoft.com/office/drawing/2014/main" val="4020577968"/>
                    </a:ext>
                  </a:extLst>
                </a:gridCol>
                <a:gridCol w="730433">
                  <a:extLst>
                    <a:ext uri="{9D8B030D-6E8A-4147-A177-3AD203B41FA5}">
                      <a16:colId xmlns:a16="http://schemas.microsoft.com/office/drawing/2014/main" val="3058876160"/>
                    </a:ext>
                  </a:extLst>
                </a:gridCol>
                <a:gridCol w="760868">
                  <a:extLst>
                    <a:ext uri="{9D8B030D-6E8A-4147-A177-3AD203B41FA5}">
                      <a16:colId xmlns:a16="http://schemas.microsoft.com/office/drawing/2014/main" val="4062708074"/>
                    </a:ext>
                  </a:extLst>
                </a:gridCol>
                <a:gridCol w="639129">
                  <a:extLst>
                    <a:ext uri="{9D8B030D-6E8A-4147-A177-3AD203B41FA5}">
                      <a16:colId xmlns:a16="http://schemas.microsoft.com/office/drawing/2014/main" val="3757267852"/>
                    </a:ext>
                  </a:extLst>
                </a:gridCol>
                <a:gridCol w="639129">
                  <a:extLst>
                    <a:ext uri="{9D8B030D-6E8A-4147-A177-3AD203B41FA5}">
                      <a16:colId xmlns:a16="http://schemas.microsoft.com/office/drawing/2014/main" val="196144109"/>
                    </a:ext>
                  </a:extLst>
                </a:gridCol>
              </a:tblGrid>
              <a:tr h="44395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Työelämän laadun osa-alueet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Inhimilliset </a:t>
                      </a:r>
                      <a:r>
                        <a:rPr lang="fi-FI" sz="10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kyvykkyyset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Konserni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Kunnanjohtaja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Varhais</a:t>
                      </a: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kasvatuksen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johtaja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Tekninen johtaja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Sivistys-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johtaja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Palvelu-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päällikkö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Rehtori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44456"/>
                  </a:ext>
                </a:extLst>
              </a:tr>
              <a:tr h="542393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Fyysinen ja      emotionaalinen turvallisuus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88,8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87,2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85,2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76,4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dirty="0" smtClean="0"/>
                        <a:t>83,2</a:t>
                      </a:r>
                      <a:endParaRPr lang="fi-FI" sz="1000" b="0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82,8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874592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Johtaminen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meillä oikeudenmukaista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88 %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82 %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78 %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76 %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82 %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491812"/>
                  </a:ext>
                </a:extLst>
              </a:tr>
              <a:tr h="271196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Koen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että esimieheni luottaa minuun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96 %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94 %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98 %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88 %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92 %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88 %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14239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Työyhteisössämme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 sallita muita loukkaavaa käyttäytymistä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84 %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86 %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72 %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82 %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86 %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725661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Osaamiseni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riittää työtehtävien hoitamiseen turvallisesti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081950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Työpaikan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ongelmiin puututaan nopeasti ja tehokkaasti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375510"/>
                  </a:ext>
                </a:extLst>
              </a:tr>
              <a:tr h="474541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Yhteenkuuluvuus ja identiteetti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85,6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84,4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80,4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81,2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dirty="0" smtClean="0"/>
                        <a:t>75,6</a:t>
                      </a:r>
                      <a:endParaRPr lang="fi-FI" sz="1000" b="0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76,8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622188"/>
                  </a:ext>
                </a:extLst>
              </a:tr>
              <a:tr h="266375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Koen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että työpanostani arvostetaan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86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86 %</a:t>
                      </a:r>
                      <a:endParaRPr lang="fi-FI" sz="1000" b="0" u="non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72 %</a:t>
                      </a:r>
                      <a:endParaRPr lang="fi-FI" sz="1000" b="0" u="non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82 %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74 %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82 %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07796"/>
                  </a:ext>
                </a:extLst>
              </a:tr>
              <a:tr h="266375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Esimieheni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tukee minua työssäni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u="non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92 %</a:t>
                      </a:r>
                      <a:endParaRPr lang="fi-FI" sz="1000" b="1" u="non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u="non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86 %</a:t>
                      </a:r>
                      <a:endParaRPr lang="fi-FI" sz="1000" b="1" u="non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82 %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82</a:t>
                      </a:r>
                      <a:r>
                        <a:rPr lang="fi-FI" sz="10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80 %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517413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Meillä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hyvä yhteishenki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391445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Minulla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tarpeeksi mahdollisuuksia vaikuttaa työhöni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838678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Työprosessimme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ovat toimivia ja tehokkaita.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676407"/>
                  </a:ext>
                </a:extLst>
              </a:tr>
              <a:tr h="466754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Päämäärät ja luovuus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/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76,8 %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u="none" dirty="0" smtClean="0"/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dirty="0" smtClean="0"/>
                        <a:t>82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u="none" dirty="0" smtClean="0"/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u="none" dirty="0" smtClean="0"/>
                        <a:t>79,6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79,2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dirty="0" smtClean="0"/>
                        <a:t>74</a:t>
                      </a:r>
                      <a:endParaRPr lang="fi-FI" sz="1000" b="0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0" u="none" dirty="0" smtClean="0"/>
                        <a:t>70</a:t>
                      </a:r>
                      <a:endParaRPr lang="fi-FI" sz="1000" b="0" u="none" dirty="0"/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054591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Tavoitteemme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ovat innostavia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u="non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80 %</a:t>
                      </a:r>
                      <a:endParaRPr lang="fi-FI" sz="1000" b="1" u="non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74 %</a:t>
                      </a:r>
                      <a:endParaRPr lang="fi-FI" sz="1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u="non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72 %</a:t>
                      </a:r>
                      <a:endParaRPr lang="fi-FI" sz="1000" b="1" u="non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174920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Esimieheni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kannustaa minua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341232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Työpaikan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ilmapiiri on innostava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1306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Minua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kannustetaan osaamisen kehittämiseen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334218"/>
                  </a:ext>
                </a:extLst>
              </a:tr>
              <a:tr h="295973">
                <a:tc>
                  <a:txBody>
                    <a:bodyPr/>
                    <a:lstStyle/>
                    <a:p>
                      <a:pPr marL="0" marR="0" lvl="0" indent="0" algn="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Hyödynnämme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innovatiivisuutta työn kehittämisessä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07793"/>
                  </a:ext>
                </a:extLst>
              </a:tr>
              <a:tr h="532751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QWL-indeksi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67,6</a:t>
                      </a:r>
                    </a:p>
                    <a:p>
                      <a:pPr algn="ct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77,8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u="none" dirty="0" smtClean="0"/>
                        <a:t>73,7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1" u="none" dirty="0" smtClean="0"/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u="none" dirty="0" smtClean="0"/>
                        <a:t>70</a:t>
                      </a:r>
                    </a:p>
                    <a:p>
                      <a:pPr algn="ctr" fontAlgn="b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dirty="0" smtClean="0"/>
                        <a:t>67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 smtClean="0"/>
                        <a:t>64,1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1" u="none" dirty="0" smtClean="0"/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u="none" dirty="0" smtClean="0"/>
                        <a:t>62,2</a:t>
                      </a:r>
                    </a:p>
                    <a:p>
                      <a:pPr algn="ctr" fontAlgn="b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23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43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791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Konsernin QWL-kyvykkyydet vuosina 2024-2022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68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44385"/>
            <a:ext cx="8229600" cy="75464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QWL- kyvykkyydet</a:t>
            </a:r>
            <a:endParaRPr lang="fi-FI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910812"/>
              </p:ext>
            </p:extLst>
          </p:nvPr>
        </p:nvGraphicFramePr>
        <p:xfrm>
          <a:off x="457201" y="959856"/>
          <a:ext cx="8229600" cy="5068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899">
                  <a:extLst>
                    <a:ext uri="{9D8B030D-6E8A-4147-A177-3AD203B41FA5}">
                      <a16:colId xmlns:a16="http://schemas.microsoft.com/office/drawing/2014/main" val="2292860812"/>
                    </a:ext>
                  </a:extLst>
                </a:gridCol>
                <a:gridCol w="3037096">
                  <a:extLst>
                    <a:ext uri="{9D8B030D-6E8A-4147-A177-3AD203B41FA5}">
                      <a16:colId xmlns:a16="http://schemas.microsoft.com/office/drawing/2014/main" val="961417106"/>
                    </a:ext>
                  </a:extLst>
                </a:gridCol>
                <a:gridCol w="1285582">
                  <a:extLst>
                    <a:ext uri="{9D8B030D-6E8A-4147-A177-3AD203B41FA5}">
                      <a16:colId xmlns:a16="http://schemas.microsoft.com/office/drawing/2014/main" val="2365651319"/>
                    </a:ext>
                  </a:extLst>
                </a:gridCol>
                <a:gridCol w="1313733">
                  <a:extLst>
                    <a:ext uri="{9D8B030D-6E8A-4147-A177-3AD203B41FA5}">
                      <a16:colId xmlns:a16="http://schemas.microsoft.com/office/drawing/2014/main" val="95646212"/>
                    </a:ext>
                  </a:extLst>
                </a:gridCol>
                <a:gridCol w="1107290">
                  <a:extLst>
                    <a:ext uri="{9D8B030D-6E8A-4147-A177-3AD203B41FA5}">
                      <a16:colId xmlns:a16="http://schemas.microsoft.com/office/drawing/2014/main" val="1666424772"/>
                    </a:ext>
                  </a:extLst>
                </a:gridCol>
              </a:tblGrid>
              <a:tr h="403107"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fi-FI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fi-FI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349091"/>
                  </a:ext>
                </a:extLst>
              </a:tr>
              <a:tr h="745662">
                <a:tc>
                  <a:txBody>
                    <a:bodyPr/>
                    <a:lstStyle/>
                    <a:p>
                      <a:pPr algn="l"/>
                      <a:r>
                        <a:rPr lang="fi-FI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Johtaminen</a:t>
                      </a:r>
                      <a:endParaRPr lang="fi-FI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Johtaminen on meillä oikeudenmukaista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Koen, että työpanostani arvostetaan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Tavoitteemme ovat innostavia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67,2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66,5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55,9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262186"/>
                  </a:ext>
                </a:extLst>
              </a:tr>
              <a:tr h="695773">
                <a:tc>
                  <a:txBody>
                    <a:bodyPr/>
                    <a:lstStyle/>
                    <a:p>
                      <a:pPr algn="l"/>
                      <a:r>
                        <a:rPr lang="fi-FI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Esihenkilötoiminta</a:t>
                      </a:r>
                      <a:endParaRPr lang="fi-FI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Koen, että esimieheni luottaa minuun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Esimieheni tukee minua työssäni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Esimieheni kannustaa minua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76,3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72,3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61,5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141195"/>
                  </a:ext>
                </a:extLst>
              </a:tr>
              <a:tr h="704525">
                <a:tc>
                  <a:txBody>
                    <a:bodyPr/>
                    <a:lstStyle/>
                    <a:p>
                      <a:pPr algn="l"/>
                      <a:r>
                        <a:rPr lang="fi-FI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Toimintakulttuuri</a:t>
                      </a:r>
                      <a:endParaRPr lang="fi-FI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Työyhteisössämme ei sallita muita loukkaavaa käyttäytymistä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Meillä on hyvä yhteishenki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Työpaikan ilmapiiri on innostava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65,8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64,7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865375"/>
                  </a:ext>
                </a:extLst>
              </a:tr>
              <a:tr h="1166870">
                <a:tc>
                  <a:txBody>
                    <a:bodyPr/>
                    <a:lstStyle/>
                    <a:p>
                      <a:pPr algn="l"/>
                      <a:r>
                        <a:rPr lang="fi-FI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Osaaminen</a:t>
                      </a:r>
                      <a:endParaRPr lang="fi-FI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Osaamiseni riittää työtehtävien hoitamiseen turvallisesti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Minulla on tarpeeksi mahdollisuuksia vaikuttaa työhöni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Minua kannustetaan osaamisen kehittämiseen</a:t>
                      </a:r>
                    </a:p>
                    <a:p>
                      <a:pPr algn="l"/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69,5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69,3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63,2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699797"/>
                  </a:ext>
                </a:extLst>
              </a:tr>
              <a:tr h="1281009">
                <a:tc>
                  <a:txBody>
                    <a:bodyPr/>
                    <a:lstStyle/>
                    <a:p>
                      <a:pPr algn="l"/>
                      <a:r>
                        <a:rPr lang="fi-FI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Prosessit</a:t>
                      </a:r>
                      <a:endParaRPr lang="fi-FI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Työpaikan ongelmiin puututaan nopeasti ja tehokkaasti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Työprosessimme ovat toimivia ja tehokkaita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5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Hyödynnämme innovatiivisuutta työn kehittämisessä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59,4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57,6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52,1</a:t>
                      </a:r>
                      <a:endParaRPr lang="fi-FI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111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53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791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Konsernin QWL-kyvykkyydet </a:t>
            </a:r>
            <a:r>
              <a:rPr lang="fi-FI" dirty="0" smtClean="0"/>
              <a:t>esihenkilöittäin, vertailu edelliseen vuoteen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81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44385"/>
            <a:ext cx="8229600" cy="75464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QWL- kyvykkyydet</a:t>
            </a:r>
            <a:endParaRPr lang="fi-FI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037509"/>
              </p:ext>
            </p:extLst>
          </p:nvPr>
        </p:nvGraphicFramePr>
        <p:xfrm>
          <a:off x="457201" y="925434"/>
          <a:ext cx="8229601" cy="5107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199">
                  <a:extLst>
                    <a:ext uri="{9D8B030D-6E8A-4147-A177-3AD203B41FA5}">
                      <a16:colId xmlns:a16="http://schemas.microsoft.com/office/drawing/2014/main" val="229286081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961417106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365651319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95646212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127375043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557846506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468683671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3437987314"/>
                    </a:ext>
                  </a:extLst>
                </a:gridCol>
                <a:gridCol w="600077">
                  <a:extLst>
                    <a:ext uri="{9D8B030D-6E8A-4147-A177-3AD203B41FA5}">
                      <a16:colId xmlns:a16="http://schemas.microsoft.com/office/drawing/2014/main" val="1666424772"/>
                    </a:ext>
                  </a:extLst>
                </a:gridCol>
              </a:tblGrid>
              <a:tr h="441234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Konserni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Kunnanjohtaja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Varhais</a:t>
                      </a:r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kasvatuksen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johtaja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Tekninen johtaja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Sivistys-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johtaja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Palvelu-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päällikkö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Rehtori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09349091"/>
                  </a:ext>
                </a:extLst>
              </a:tr>
              <a:tr h="823636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Johtaminen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Johtaminen on meillä oikeudenmukaista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Koen, että työpanostani arvostetaan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Tavoitteemme ovat innostavia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67,2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72,9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62,6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262186"/>
                  </a:ext>
                </a:extLst>
              </a:tr>
              <a:tr h="676558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Esihenkilö-</a:t>
                      </a:r>
                    </a:p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toiminta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Koen, että esimieheni luottaa minuun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Esimieheni tukee minua työssäni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Esimieheni kannustaa minua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84,9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73,1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75,6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69,5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141195"/>
                  </a:ext>
                </a:extLst>
              </a:tr>
              <a:tr h="679922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Toiminta-</a:t>
                      </a:r>
                    </a:p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kulttuuri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Työyhteisössämme ei sallita muita loukkaavaa käyttäytymistä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Meillä on hyvä yhteishenki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Työpaikan ilmapiiri on innostava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82,6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66,5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79,2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61,7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865375"/>
                  </a:ext>
                </a:extLst>
              </a:tr>
              <a:tr h="1126121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Osaaminen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Osaamiseni riittää työtehtävien hoitamiseen turvallisesti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Minulla on tarpeeksi mahdollisuuksia vaikuttaa työhöni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Minua kannustetaan osaamisen kehittämiseen</a:t>
                      </a:r>
                    </a:p>
                    <a:p>
                      <a:pPr algn="l"/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69,5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78,2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65,6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62,9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699797"/>
                  </a:ext>
                </a:extLst>
              </a:tr>
              <a:tr h="1236274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Prosessit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Työpaikan ongelmiin puututaan nopeasti ja tehokkaasti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Työprosessimme ovat toimivia ja tehokkaita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Hyödynnämme innovatiivisuutta työn kehittämisessä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65,7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60,5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111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16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791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Konsernin QWL-kyvykkyydet </a:t>
            </a:r>
            <a:r>
              <a:rPr lang="fi-FI" dirty="0" smtClean="0"/>
              <a:t>esihenkilöittäin, </a:t>
            </a:r>
            <a:r>
              <a:rPr lang="fi-FI" dirty="0" err="1" smtClean="0"/>
              <a:t>huomioinarvoiset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591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44385"/>
            <a:ext cx="8229600" cy="75464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QWL- kyvykkyydet</a:t>
            </a:r>
            <a:endParaRPr lang="fi-FI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676278"/>
              </p:ext>
            </p:extLst>
          </p:nvPr>
        </p:nvGraphicFramePr>
        <p:xfrm>
          <a:off x="457201" y="925434"/>
          <a:ext cx="8229601" cy="5107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199">
                  <a:extLst>
                    <a:ext uri="{9D8B030D-6E8A-4147-A177-3AD203B41FA5}">
                      <a16:colId xmlns:a16="http://schemas.microsoft.com/office/drawing/2014/main" val="229286081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961417106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365651319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95646212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127375043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557846506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468683671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3437987314"/>
                    </a:ext>
                  </a:extLst>
                </a:gridCol>
                <a:gridCol w="600077">
                  <a:extLst>
                    <a:ext uri="{9D8B030D-6E8A-4147-A177-3AD203B41FA5}">
                      <a16:colId xmlns:a16="http://schemas.microsoft.com/office/drawing/2014/main" val="1666424772"/>
                    </a:ext>
                  </a:extLst>
                </a:gridCol>
              </a:tblGrid>
              <a:tr h="441234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Konserni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Kunnanjohtaja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Varhais</a:t>
                      </a:r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kasvatuksen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johtaja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Tekninen johtaja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Sivistys-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johtaja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Palvelu-</a:t>
                      </a:r>
                    </a:p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päällikkö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Rehtori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09349091"/>
                  </a:ext>
                </a:extLst>
              </a:tr>
              <a:tr h="823636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Johtaminen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Johtaminen on meillä oikeudenmukaista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Koen, että työpanostani arvostetaan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Tavoitteemme ovat innostavia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67,2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72,9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62,6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262186"/>
                  </a:ext>
                </a:extLst>
              </a:tr>
              <a:tr h="676558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Esihenkilö-</a:t>
                      </a:r>
                    </a:p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toiminta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Koen, että esimieheni luottaa minuun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Esimieheni tukee minua työssäni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Esimieheni kannustaa minua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84,9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73,1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75,6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69,5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141195"/>
                  </a:ext>
                </a:extLst>
              </a:tr>
              <a:tr h="679922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Toiminta-</a:t>
                      </a:r>
                    </a:p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kulttuuri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Työyhteisössämme ei sallita muita loukkaavaa käyttäytymistä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Meillä on hyvä yhteishenki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Työpaikan ilmapiiri on innostava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82,6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66,5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79,2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61,7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865375"/>
                  </a:ext>
                </a:extLst>
              </a:tr>
              <a:tr h="1126121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Osaaminen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Osaamiseni riittää työtehtävien hoitamiseen turvallisesti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Minulla on tarpeeksi mahdollisuuksia vaikuttaa työhöni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Minua kannustetaan osaamisen kehittämiseen</a:t>
                      </a:r>
                    </a:p>
                    <a:p>
                      <a:pPr algn="l"/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69,5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78,2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65,6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62,9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699797"/>
                  </a:ext>
                </a:extLst>
              </a:tr>
              <a:tr h="1236274"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Prosessit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Työpaikan ongelmiin puututaan nopeasti ja tehokkaasti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Työprosessimme ovat toimivia ja tehokkaita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Hyödynnämme innovatiivisuutta työn kehittämisessä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59,4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65,7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60,5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56,8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111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47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Vastaajamäärä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2024</a:t>
            </a:r>
          </a:p>
          <a:p>
            <a:pPr lvl="1"/>
            <a:r>
              <a:rPr lang="fi-FI" dirty="0" smtClean="0"/>
              <a:t>96/ 143 = </a:t>
            </a:r>
            <a:r>
              <a:rPr lang="fi-FI" dirty="0" smtClean="0">
                <a:solidFill>
                  <a:schemeClr val="tx1"/>
                </a:solidFill>
              </a:rPr>
              <a:t>67%</a:t>
            </a:r>
          </a:p>
          <a:p>
            <a:pPr lvl="2"/>
            <a:r>
              <a:rPr lang="fi-FI" dirty="0" smtClean="0"/>
              <a:t>Vakituisia= 72 / 97 = </a:t>
            </a:r>
            <a:r>
              <a:rPr lang="fi-FI" dirty="0" smtClean="0">
                <a:solidFill>
                  <a:schemeClr val="tx1"/>
                </a:solidFill>
              </a:rPr>
              <a:t>74 %</a:t>
            </a:r>
          </a:p>
          <a:p>
            <a:pPr lvl="2"/>
            <a:r>
              <a:rPr lang="fi-FI" dirty="0" smtClean="0"/>
              <a:t>Määräaikaisia= 24 / 46 = 52%</a:t>
            </a:r>
            <a:endParaRPr lang="fi-FI" dirty="0"/>
          </a:p>
          <a:p>
            <a:r>
              <a:rPr lang="fi-FI" sz="2000" dirty="0" smtClean="0">
                <a:solidFill>
                  <a:schemeClr val="bg1">
                    <a:lumMod val="75000"/>
                  </a:schemeClr>
                </a:solidFill>
              </a:rPr>
              <a:t>2023:</a:t>
            </a:r>
          </a:p>
          <a:p>
            <a:pPr lvl="1"/>
            <a:r>
              <a:rPr lang="fi-FI" sz="2000" dirty="0" smtClean="0">
                <a:solidFill>
                  <a:schemeClr val="bg1">
                    <a:lumMod val="75000"/>
                  </a:schemeClr>
                </a:solidFill>
              </a:rPr>
              <a:t>99 / 134 = 74%</a:t>
            </a:r>
          </a:p>
          <a:p>
            <a:pPr lvl="1"/>
            <a:r>
              <a:rPr lang="fi-FI" sz="2000" dirty="0" smtClean="0">
                <a:solidFill>
                  <a:schemeClr val="bg1">
                    <a:lumMod val="75000"/>
                  </a:schemeClr>
                </a:solidFill>
              </a:rPr>
              <a:t>Vakituisia 80</a:t>
            </a:r>
          </a:p>
          <a:p>
            <a:pPr lvl="1"/>
            <a:r>
              <a:rPr lang="fi-FI" sz="2000" dirty="0" smtClean="0">
                <a:solidFill>
                  <a:schemeClr val="bg1">
                    <a:lumMod val="75000"/>
                  </a:schemeClr>
                </a:solidFill>
              </a:rPr>
              <a:t>Määräaikaisia 19</a:t>
            </a:r>
          </a:p>
        </p:txBody>
      </p:sp>
    </p:spTree>
    <p:extLst>
      <p:ext uri="{BB962C8B-B14F-4D97-AF65-F5344CB8AC3E}">
        <p14:creationId xmlns:p14="http://schemas.microsoft.com/office/powerpoint/2010/main" val="33022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Raakadatan pohjalta nousseet riskit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endParaRPr lang="fi-FI" sz="1400" dirty="0" smtClean="0"/>
          </a:p>
          <a:p>
            <a:pPr lvl="1"/>
            <a:endParaRPr lang="fi-FI" sz="1400" dirty="0"/>
          </a:p>
          <a:p>
            <a:pPr lvl="1"/>
            <a:endParaRPr lang="fi-FI" sz="1400" dirty="0" smtClean="0"/>
          </a:p>
          <a:p>
            <a:pPr lvl="1"/>
            <a:endParaRPr lang="fi-FI" sz="1400" dirty="0"/>
          </a:p>
          <a:p>
            <a:pPr lvl="1"/>
            <a:endParaRPr lang="fi-FI" sz="1400" dirty="0" smtClean="0"/>
          </a:p>
          <a:p>
            <a:pPr lvl="1"/>
            <a:endParaRPr lang="fi-FI" sz="1400" dirty="0"/>
          </a:p>
          <a:p>
            <a:pPr lvl="1"/>
            <a:endParaRPr lang="fi-FI" sz="1400" dirty="0" smtClean="0"/>
          </a:p>
          <a:p>
            <a:pPr lvl="1"/>
            <a:endParaRPr lang="fi-FI" sz="1400" dirty="0"/>
          </a:p>
          <a:p>
            <a:pPr lvl="1"/>
            <a:endParaRPr lang="fi-FI" sz="1400" dirty="0" smtClean="0"/>
          </a:p>
          <a:p>
            <a:pPr lvl="1"/>
            <a:endParaRPr lang="fi-FI" sz="1400" dirty="0"/>
          </a:p>
          <a:p>
            <a:pPr lvl="1"/>
            <a:endParaRPr lang="fi-FI" sz="1400" dirty="0" smtClean="0"/>
          </a:p>
          <a:p>
            <a:pPr lvl="1"/>
            <a:endParaRPr lang="fi-FI" sz="1400" dirty="0"/>
          </a:p>
          <a:p>
            <a:pPr lvl="1"/>
            <a:endParaRPr lang="fi-FI" sz="1400" dirty="0" smtClean="0"/>
          </a:p>
          <a:p>
            <a:pPr lvl="1"/>
            <a:endParaRPr lang="fi-FI" sz="1400" dirty="0"/>
          </a:p>
          <a:p>
            <a:pPr lvl="1"/>
            <a:r>
              <a:rPr lang="fi-FI" sz="1400" dirty="0" smtClean="0"/>
              <a:t>henkilöstöriskit = työkyvyttömyysriskiä, vaihtuvuusriskiä (0), </a:t>
            </a:r>
            <a:r>
              <a:rPr lang="fi-FI" sz="1400" dirty="0"/>
              <a:t>t</a:t>
            </a:r>
            <a:r>
              <a:rPr lang="fi-FI" sz="1400" dirty="0" smtClean="0"/>
              <a:t>yöuupumusriskiä tai </a:t>
            </a:r>
            <a:r>
              <a:rPr lang="fi-FI" sz="1400" dirty="0"/>
              <a:t>s</a:t>
            </a:r>
            <a:r>
              <a:rPr lang="fi-FI" sz="1400" dirty="0" smtClean="0"/>
              <a:t>airauspoissaoloriskiä</a:t>
            </a: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735205"/>
              </p:ext>
            </p:extLst>
          </p:nvPr>
        </p:nvGraphicFramePr>
        <p:xfrm>
          <a:off x="1016001" y="1997364"/>
          <a:ext cx="7444509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9018">
                  <a:extLst>
                    <a:ext uri="{9D8B030D-6E8A-4147-A177-3AD203B41FA5}">
                      <a16:colId xmlns:a16="http://schemas.microsoft.com/office/drawing/2014/main" val="1356882474"/>
                    </a:ext>
                  </a:extLst>
                </a:gridCol>
                <a:gridCol w="1326665">
                  <a:extLst>
                    <a:ext uri="{9D8B030D-6E8A-4147-A177-3AD203B41FA5}">
                      <a16:colId xmlns:a16="http://schemas.microsoft.com/office/drawing/2014/main" val="1772474944"/>
                    </a:ext>
                  </a:extLst>
                </a:gridCol>
                <a:gridCol w="1388826">
                  <a:extLst>
                    <a:ext uri="{9D8B030D-6E8A-4147-A177-3AD203B41FA5}">
                      <a16:colId xmlns:a16="http://schemas.microsoft.com/office/drawing/2014/main" val="27509527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2024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2023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222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Henkilöstöriskien</a:t>
                      </a:r>
                      <a:r>
                        <a:rPr lang="fi-FI" baseline="0" dirty="0" smtClean="0"/>
                        <a:t> määrä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6</a:t>
                      </a:r>
                      <a:endParaRPr lang="fi-FI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12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570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Yksittäisten</a:t>
                      </a:r>
                      <a:r>
                        <a:rPr lang="fi-FI" baseline="0" dirty="0" smtClean="0"/>
                        <a:t> työntekijöiden QWL-vaihteluväli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28,2-100</a:t>
                      </a:r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29,9-100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364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FE: riskirajan (80) alittavien työntekijöiden määrä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21</a:t>
                      </a:r>
                      <a:endParaRPr lang="fi-FI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876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YI: riskirajan (75) alittavien työntekijöiden määrä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23</a:t>
                      </a:r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22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059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PL: riskirajan (70) alittavien työntekijöiden määrä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29</a:t>
                      </a:r>
                      <a:endParaRPr lang="fi-FI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151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66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Kehityskeskustelun käyminen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2024:</a:t>
            </a:r>
          </a:p>
          <a:p>
            <a:r>
              <a:rPr lang="fi-FI" dirty="0"/>
              <a:t>Viimeisen 12 kk aikana:</a:t>
            </a:r>
          </a:p>
          <a:p>
            <a:pPr lvl="1"/>
            <a:r>
              <a:rPr lang="fi-FI" dirty="0"/>
              <a:t>Lähiesihenkilön kanssa </a:t>
            </a:r>
            <a:r>
              <a:rPr lang="fi-FI" dirty="0" smtClean="0"/>
              <a:t> 27 %</a:t>
            </a:r>
            <a:endParaRPr lang="fi-FI" dirty="0"/>
          </a:p>
          <a:p>
            <a:pPr lvl="1"/>
            <a:r>
              <a:rPr lang="fi-FI" dirty="0"/>
              <a:t>Tiimini ja esihenkilöni kanssa yhdessä </a:t>
            </a:r>
            <a:r>
              <a:rPr lang="fi-FI" dirty="0" smtClean="0"/>
              <a:t>0 </a:t>
            </a:r>
            <a:r>
              <a:rPr lang="fi-FI" dirty="0"/>
              <a:t>%</a:t>
            </a:r>
          </a:p>
          <a:p>
            <a:pPr lvl="1"/>
            <a:r>
              <a:rPr lang="fi-FI" dirty="0"/>
              <a:t>Ei ole käynyt </a:t>
            </a:r>
            <a:r>
              <a:rPr lang="fi-FI" dirty="0" smtClean="0"/>
              <a:t>67 </a:t>
            </a:r>
            <a:r>
              <a:rPr lang="fi-FI" dirty="0"/>
              <a:t>%</a:t>
            </a:r>
          </a:p>
          <a:p>
            <a:endParaRPr lang="fi-FI" dirty="0" smtClean="0"/>
          </a:p>
          <a:p>
            <a:r>
              <a:rPr lang="fi-FI" dirty="0" smtClean="0"/>
              <a:t>2023:</a:t>
            </a:r>
          </a:p>
          <a:p>
            <a:r>
              <a:rPr lang="fi-FI" dirty="0" smtClean="0"/>
              <a:t>Viimeisen 12 kk aikana:</a:t>
            </a:r>
          </a:p>
          <a:p>
            <a:pPr lvl="1"/>
            <a:r>
              <a:rPr lang="fi-FI" dirty="0" smtClean="0"/>
              <a:t>Lähiesihenkilön kanssa 61 %</a:t>
            </a:r>
          </a:p>
          <a:p>
            <a:pPr lvl="1"/>
            <a:r>
              <a:rPr lang="fi-FI" dirty="0" smtClean="0"/>
              <a:t>Tiimini ja esihenkilöni kanssa yhdessä 4 %</a:t>
            </a:r>
          </a:p>
          <a:p>
            <a:pPr lvl="1"/>
            <a:r>
              <a:rPr lang="fi-FI" dirty="0" smtClean="0"/>
              <a:t>Ei ole käynyt 35 %</a:t>
            </a:r>
          </a:p>
        </p:txBody>
      </p:sp>
    </p:spTree>
    <p:extLst>
      <p:ext uri="{BB962C8B-B14F-4D97-AF65-F5344CB8AC3E}">
        <p14:creationId xmlns:p14="http://schemas.microsoft.com/office/powerpoint/2010/main" val="42250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Kokemus kehityskeskusteluiden tarpeellisuudesta ja hyödyllisyydestä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Kehityskeskusteluun osallistuneista:</a:t>
            </a:r>
          </a:p>
          <a:p>
            <a:pPr lvl="1"/>
            <a:r>
              <a:rPr lang="fi-FI" dirty="0" smtClean="0"/>
              <a:t>86 % koki tarpeelliseksi ja hyödylliseksi</a:t>
            </a:r>
          </a:p>
          <a:p>
            <a:pPr lvl="1"/>
            <a:r>
              <a:rPr lang="fi-FI" dirty="0" smtClean="0"/>
              <a:t>14 % ei kokenut tarpeelliseksi ja hyödylliseksi tai ei osannut sanoa</a:t>
            </a:r>
          </a:p>
        </p:txBody>
      </p:sp>
    </p:spTree>
    <p:extLst>
      <p:ext uri="{BB962C8B-B14F-4D97-AF65-F5344CB8AC3E}">
        <p14:creationId xmlns:p14="http://schemas.microsoft.com/office/powerpoint/2010/main" val="42546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edetään?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Yhteistyöryhmä 21.2. (siirrettiin seuraavaan kokoukseen)</a:t>
            </a:r>
          </a:p>
          <a:p>
            <a:r>
              <a:rPr lang="fi-FI" dirty="0" smtClean="0"/>
              <a:t>KH 27.2.</a:t>
            </a:r>
          </a:p>
          <a:p>
            <a:r>
              <a:rPr lang="fi-FI" dirty="0" smtClean="0"/>
              <a:t>Kunnanjohtajan henkilöstö 21.2.</a:t>
            </a:r>
          </a:p>
          <a:p>
            <a:r>
              <a:rPr lang="fi-FI" dirty="0" smtClean="0"/>
              <a:t>Teknisen johtajan henkilöstö ehdotus 4.3.</a:t>
            </a:r>
          </a:p>
          <a:p>
            <a:r>
              <a:rPr lang="fi-FI" dirty="0" smtClean="0"/>
              <a:t>Sivistysjohtajan henkilöstö ehdotus 5.3.</a:t>
            </a:r>
          </a:p>
          <a:p>
            <a:r>
              <a:rPr lang="fi-FI" dirty="0" smtClean="0"/>
              <a:t>Varhaiskasvatuksen henkilöstö sopimatta</a:t>
            </a:r>
          </a:p>
          <a:p>
            <a:r>
              <a:rPr lang="fi-FI" dirty="0" smtClean="0"/>
              <a:t>Rehtorin henkilöstö sopimatta</a:t>
            </a:r>
          </a:p>
          <a:p>
            <a:r>
              <a:rPr lang="fi-FI" dirty="0"/>
              <a:t>Serviisi henkilöstö sopimatta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034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Avovastaukset 1/2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Käydään läpi vain esihenkilön ja tämän esihenkilön kanssa</a:t>
            </a:r>
          </a:p>
          <a:p>
            <a:r>
              <a:rPr lang="fi-FI" u="sng" dirty="0" smtClean="0"/>
              <a:t>Fyysinen ja emotionaalinen </a:t>
            </a:r>
            <a:r>
              <a:rPr lang="fi-FI" dirty="0" smtClean="0"/>
              <a:t>turvallisuus sisälsi kehittämisen kohteita:</a:t>
            </a:r>
          </a:p>
          <a:p>
            <a:pPr lvl="1"/>
            <a:r>
              <a:rPr lang="fi-FI" dirty="0"/>
              <a:t>Esihenkilön ajan </a:t>
            </a:r>
            <a:r>
              <a:rPr lang="fi-FI" dirty="0" smtClean="0"/>
              <a:t>riittämättömyys</a:t>
            </a:r>
          </a:p>
          <a:p>
            <a:pPr lvl="1"/>
            <a:r>
              <a:rPr lang="fi-FI" dirty="0" smtClean="0"/>
              <a:t>Puuttumisenprosessien nopeuttaminen</a:t>
            </a:r>
          </a:p>
          <a:p>
            <a:pPr lvl="1"/>
            <a:r>
              <a:rPr lang="fi-FI" dirty="0" smtClean="0"/>
              <a:t>Kouluttautumiseen ei voimavaroja</a:t>
            </a:r>
          </a:p>
          <a:p>
            <a:pPr lvl="1"/>
            <a:r>
              <a:rPr lang="fi-FI" dirty="0" smtClean="0"/>
              <a:t>Ajan riittämättömyys uusiin asioihin perehtymisessä</a:t>
            </a:r>
          </a:p>
          <a:p>
            <a:pPr lvl="1"/>
            <a:r>
              <a:rPr lang="fi-FI" dirty="0" smtClean="0"/>
              <a:t>Työmäärä suhteessa aikaan</a:t>
            </a:r>
          </a:p>
          <a:p>
            <a:r>
              <a:rPr lang="fi-FI" dirty="0" smtClean="0"/>
              <a:t>Positiivisia nostoja:</a:t>
            </a:r>
          </a:p>
          <a:p>
            <a:pPr lvl="1"/>
            <a:r>
              <a:rPr lang="fi-FI" dirty="0" smtClean="0"/>
              <a:t>Puuttumisenkeinot lisääntyneet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146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Avovastaukset 2/2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u="sng" dirty="0" smtClean="0"/>
              <a:t>Yhteenkuuluvuus ja identiteetti </a:t>
            </a:r>
            <a:r>
              <a:rPr lang="fi-FI" dirty="0" smtClean="0"/>
              <a:t>sisälsi kehittämisen kohteita:</a:t>
            </a:r>
          </a:p>
          <a:p>
            <a:pPr lvl="1"/>
            <a:r>
              <a:rPr lang="fi-FI" dirty="0"/>
              <a:t>Esihenkilön ajan </a:t>
            </a:r>
            <a:r>
              <a:rPr lang="fi-FI" dirty="0" smtClean="0"/>
              <a:t>riittämättömyys</a:t>
            </a:r>
          </a:p>
          <a:p>
            <a:pPr lvl="1"/>
            <a:r>
              <a:rPr lang="fi-FI" dirty="0" smtClean="0"/>
              <a:t>Paljon kehitettävää</a:t>
            </a:r>
          </a:p>
          <a:p>
            <a:pPr lvl="1"/>
            <a:r>
              <a:rPr lang="fi-FI" dirty="0" smtClean="0"/>
              <a:t>Perehdyttäminen</a:t>
            </a:r>
          </a:p>
          <a:p>
            <a:pPr lvl="1"/>
            <a:r>
              <a:rPr lang="fi-FI" dirty="0" smtClean="0"/>
              <a:t>Riittävä henkilöstö</a:t>
            </a:r>
          </a:p>
          <a:p>
            <a:pPr lvl="1"/>
            <a:r>
              <a:rPr lang="fi-FI" dirty="0" smtClean="0"/>
              <a:t>Muutoksen vaikutus yhteenkuuluvuuteen</a:t>
            </a:r>
          </a:p>
          <a:p>
            <a:pPr lvl="1"/>
            <a:r>
              <a:rPr lang="fi-FI" dirty="0" smtClean="0"/>
              <a:t>Poissaolot, työmäärä ja ajan vähyys kuormittaa</a:t>
            </a:r>
          </a:p>
          <a:p>
            <a:pPr lvl="1"/>
            <a:r>
              <a:rPr lang="fi-FI" dirty="0" smtClean="0"/>
              <a:t>Yhteinen ammattikieli puuttuu</a:t>
            </a:r>
          </a:p>
          <a:p>
            <a:r>
              <a:rPr lang="fi-FI" dirty="0"/>
              <a:t>K</a:t>
            </a:r>
            <a:r>
              <a:rPr lang="fi-FI" dirty="0" smtClean="0"/>
              <a:t>ehittämisen kohteita:</a:t>
            </a:r>
          </a:p>
          <a:p>
            <a:pPr lvl="1"/>
            <a:r>
              <a:rPr lang="fi-FI" dirty="0" err="1" smtClean="0"/>
              <a:t>Ict:n</a:t>
            </a:r>
            <a:r>
              <a:rPr lang="fi-FI" dirty="0" smtClean="0"/>
              <a:t> kehittyminen tukee työprosesseja</a:t>
            </a:r>
          </a:p>
          <a:p>
            <a:pPr lvl="1"/>
            <a:r>
              <a:rPr lang="fi-FI" dirty="0" smtClean="0"/>
              <a:t>Valta/ vapaus ja vastuu kulkevat rinnakkain</a:t>
            </a:r>
          </a:p>
          <a:p>
            <a:pPr lvl="1"/>
            <a:r>
              <a:rPr lang="fi-FI" dirty="0" smtClean="0"/>
              <a:t>Viihdyn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u="sng" dirty="0"/>
              <a:t>Päämäärät ja luovuus </a:t>
            </a:r>
            <a:r>
              <a:rPr lang="fi-FI" dirty="0"/>
              <a:t>sisälsi kehittämisen kohteita:</a:t>
            </a:r>
          </a:p>
          <a:p>
            <a:pPr lvl="1"/>
            <a:r>
              <a:rPr lang="fi-FI" dirty="0"/>
              <a:t>Tavoitteiden puuttuminen</a:t>
            </a:r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24434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791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Konsernin QWL vuosina 2024-2022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462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käsitteet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fi-FI" dirty="0" smtClean="0"/>
              <a:t>QWL</a:t>
            </a:r>
          </a:p>
          <a:p>
            <a:pPr marL="571500" indent="-571500">
              <a:buFont typeface="+mj-lt"/>
              <a:buAutoNum type="romanUcPeriod"/>
            </a:pPr>
            <a:r>
              <a:rPr lang="fi-FI" dirty="0" smtClean="0"/>
              <a:t>Motivaatiotekijät </a:t>
            </a:r>
            <a:r>
              <a:rPr lang="fi-FI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(kolme kokonaisuutta)</a:t>
            </a:r>
          </a:p>
          <a:p>
            <a:pPr marL="571500" indent="-571500">
              <a:buFont typeface="+mj-lt"/>
              <a:buAutoNum type="romanUcPeriod"/>
            </a:pPr>
            <a:r>
              <a:rPr lang="fi-FI" dirty="0" smtClean="0"/>
              <a:t>Inhimilliset QWL-kyvykkyydet </a:t>
            </a:r>
            <a:r>
              <a:rPr lang="fi-FI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(viisi kokonaisuutta)</a:t>
            </a:r>
            <a:endParaRPr lang="fi-FI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24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QWL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QWL on työelämän laatuindeksi (0-100), joka kertoo henkilöstön kokemuksen mukaisen suorituskyvyn.</a:t>
            </a:r>
          </a:p>
          <a:p>
            <a:r>
              <a:rPr lang="fi-FI" dirty="0" smtClean="0"/>
              <a:t>Selvitetään työhyvinvointikyselyllä, joka pohjautuu motivaatioteoriaan.</a:t>
            </a:r>
          </a:p>
          <a:p>
            <a:r>
              <a:rPr lang="fi-FI" dirty="0" smtClean="0"/>
              <a:t>QWL- tulosluokat</a:t>
            </a:r>
          </a:p>
          <a:p>
            <a:pPr lvl="1"/>
            <a:r>
              <a:rPr lang="fi-FI" dirty="0" smtClean="0"/>
              <a:t>- 39 Erittäin paljon kehitettävää</a:t>
            </a:r>
          </a:p>
          <a:p>
            <a:pPr lvl="1"/>
            <a:r>
              <a:rPr lang="fi-FI" dirty="0" smtClean="0"/>
              <a:t>40-64 Paljon kehitettävää</a:t>
            </a:r>
          </a:p>
          <a:p>
            <a:pPr lvl="1"/>
            <a:r>
              <a:rPr lang="fi-FI" dirty="0" smtClean="0"/>
              <a:t>65 lasikattoraja</a:t>
            </a:r>
          </a:p>
          <a:p>
            <a:pPr lvl="1"/>
            <a:r>
              <a:rPr lang="fi-FI" dirty="0" smtClean="0"/>
              <a:t>65-74 Jonkin verran kehitettävää</a:t>
            </a:r>
          </a:p>
          <a:p>
            <a:pPr lvl="1"/>
            <a:r>
              <a:rPr lang="fi-FI" dirty="0" smtClean="0"/>
              <a:t>75- Erinomainen, ylläpidä hyvä taso</a:t>
            </a:r>
          </a:p>
          <a:p>
            <a:pPr lvl="1"/>
            <a:r>
              <a:rPr lang="fi-FI" dirty="0" smtClean="0"/>
              <a:t>85 – Ei enää nosta tuottavuutta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468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</a:t>
            </a:r>
            <a:r>
              <a:rPr lang="fi-FI" dirty="0" smtClean="0"/>
              <a:t>otivaatiotekijät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 smtClean="0"/>
              <a:t>QWL-kysely koostuu kolmesta motivaatiotekijäkokonaisuudesta:</a:t>
            </a:r>
          </a:p>
          <a:p>
            <a:pPr lvl="1"/>
            <a:r>
              <a:rPr lang="fi-FI" b="1" dirty="0" smtClean="0"/>
              <a:t>FE </a:t>
            </a:r>
            <a:r>
              <a:rPr lang="fi-FI" b="1" dirty="0"/>
              <a:t>eli fyysinen ja emotionaalinen turvallisuus olisi hyvä olla yli 80%.</a:t>
            </a:r>
          </a:p>
          <a:p>
            <a:pPr lvl="2"/>
            <a:r>
              <a:rPr lang="fi-FI" dirty="0"/>
              <a:t>Turvallisuuden tunne on työhyvinvoinnin välttämättömyys, se ei itsessään lisää suorituskykyä. Jos luku on alle</a:t>
            </a:r>
          </a:p>
          <a:p>
            <a:pPr lvl="2"/>
            <a:r>
              <a:rPr lang="fi-FI" dirty="0"/>
              <a:t>80%, kannattaa seurata sairauspoissaoloja. Turvaa jaksaminen kuuntelemalla työntekijöiden tarpeita ja</a:t>
            </a:r>
          </a:p>
          <a:p>
            <a:pPr lvl="2"/>
            <a:r>
              <a:rPr lang="fi-FI" dirty="0"/>
              <a:t>varhaisen välittämisen toimilla.</a:t>
            </a:r>
          </a:p>
          <a:p>
            <a:pPr lvl="1"/>
            <a:r>
              <a:rPr lang="fi-FI" b="1" dirty="0"/>
              <a:t>YI eli yhteenkuuluvuus ja identiteetti olisi hyvä olla yli 75%</a:t>
            </a:r>
          </a:p>
          <a:p>
            <a:pPr lvl="2"/>
            <a:r>
              <a:rPr lang="fi-FI" dirty="0"/>
              <a:t>Yhteistyö, me-henki, toimivat prosessit ja osaaminen lisäävät suorituskykyä. Jos luku on alle 75%, kannattaa</a:t>
            </a:r>
          </a:p>
          <a:p>
            <a:pPr lvl="2"/>
            <a:r>
              <a:rPr lang="fi-FI" dirty="0"/>
              <a:t>selvittää autetaanko toisia ja kulkeeko tieto osaajien kesken. Olisi hyvä pyrkiä kasvattamaan luottamusta ja</a:t>
            </a:r>
          </a:p>
          <a:p>
            <a:pPr lvl="2"/>
            <a:r>
              <a:rPr lang="fi-FI" dirty="0"/>
              <a:t>panostaa yhteisiin työpajoihin/-koulutuksiin sekä työroolien ja prosessien kehittämiseen.</a:t>
            </a:r>
          </a:p>
          <a:p>
            <a:pPr lvl="1"/>
            <a:r>
              <a:rPr lang="fi-FI" b="1" dirty="0"/>
              <a:t>PL eli päämäärät ja luovuus alkaa tuottaa ylivoimaista asiakaslaatua yli 70%:</a:t>
            </a:r>
            <a:r>
              <a:rPr lang="fi-FI" b="1" dirty="0" err="1"/>
              <a:t>ssa</a:t>
            </a:r>
            <a:endParaRPr lang="fi-FI" b="1" dirty="0"/>
          </a:p>
          <a:p>
            <a:pPr lvl="2"/>
            <a:r>
              <a:rPr lang="fi-FI" dirty="0"/>
              <a:t>Työn merkityksellisyys, työn ilo ja luovuus nostavat toteutuessaan reilusti suorituskykyä. Jos luku on alle 70%,</a:t>
            </a:r>
          </a:p>
          <a:p>
            <a:pPr lvl="2"/>
            <a:r>
              <a:rPr lang="fi-FI" dirty="0"/>
              <a:t>voiko osalla työntekijöistä työn ilo olla hukassa ja he ovat ”vain töissä”. Kannattaa panostaa yhteiseen</a:t>
            </a:r>
          </a:p>
          <a:p>
            <a:pPr lvl="2"/>
            <a:r>
              <a:rPr lang="fi-FI" dirty="0"/>
              <a:t>ideointiin ja motivoiviin tavoitteisiin sekä vapauttaa ja kannustaa työntekijöitä oman työn ”parantamiseen”.</a:t>
            </a:r>
          </a:p>
        </p:txBody>
      </p:sp>
    </p:spTree>
    <p:extLst>
      <p:ext uri="{BB962C8B-B14F-4D97-AF65-F5344CB8AC3E}">
        <p14:creationId xmlns:p14="http://schemas.microsoft.com/office/powerpoint/2010/main" val="53927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Inhimilliset QWL-kyvykkyydet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QWL-kyselyn kolmeen motivaatiotekijäkokonaisuuteen on sisällytetty älykkäästi viisi eri inhimillistä kyvykkyyskokonaisuutta</a:t>
            </a:r>
            <a:r>
              <a:rPr lang="fi-FI" dirty="0"/>
              <a:t>:</a:t>
            </a:r>
          </a:p>
          <a:p>
            <a:pPr lvl="1"/>
            <a:r>
              <a:rPr lang="fi-FI" dirty="0" smtClean="0"/>
              <a:t>Johtaminen</a:t>
            </a:r>
          </a:p>
          <a:p>
            <a:pPr lvl="1"/>
            <a:r>
              <a:rPr lang="fi-FI" dirty="0" smtClean="0"/>
              <a:t>Esihenkilötoiminta</a:t>
            </a:r>
          </a:p>
          <a:p>
            <a:pPr lvl="1"/>
            <a:r>
              <a:rPr lang="fi-FI" dirty="0" smtClean="0"/>
              <a:t>Toimintakulttuuri</a:t>
            </a:r>
          </a:p>
          <a:p>
            <a:pPr lvl="1"/>
            <a:r>
              <a:rPr lang="fi-FI" dirty="0" smtClean="0"/>
              <a:t>Osaaminen</a:t>
            </a:r>
          </a:p>
          <a:p>
            <a:pPr lvl="1"/>
            <a:r>
              <a:rPr lang="fi-FI" dirty="0" smtClean="0"/>
              <a:t>Prosessit</a:t>
            </a:r>
          </a:p>
        </p:txBody>
      </p:sp>
    </p:spTree>
    <p:extLst>
      <p:ext uri="{BB962C8B-B14F-4D97-AF65-F5344CB8AC3E}">
        <p14:creationId xmlns:p14="http://schemas.microsoft.com/office/powerpoint/2010/main" val="180728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1855" y="521707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4" name="Sisällön paikkamerkki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5454309"/>
              </p:ext>
            </p:extLst>
          </p:nvPr>
        </p:nvGraphicFramePr>
        <p:xfrm>
          <a:off x="424871" y="59946"/>
          <a:ext cx="8326583" cy="5927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696">
                  <a:extLst>
                    <a:ext uri="{9D8B030D-6E8A-4147-A177-3AD203B41FA5}">
                      <a16:colId xmlns:a16="http://schemas.microsoft.com/office/drawing/2014/main" val="2425386194"/>
                    </a:ext>
                  </a:extLst>
                </a:gridCol>
                <a:gridCol w="3986723">
                  <a:extLst>
                    <a:ext uri="{9D8B030D-6E8A-4147-A177-3AD203B41FA5}">
                      <a16:colId xmlns:a16="http://schemas.microsoft.com/office/drawing/2014/main" val="2958119853"/>
                    </a:ext>
                  </a:extLst>
                </a:gridCol>
                <a:gridCol w="920013">
                  <a:extLst>
                    <a:ext uri="{9D8B030D-6E8A-4147-A177-3AD203B41FA5}">
                      <a16:colId xmlns:a16="http://schemas.microsoft.com/office/drawing/2014/main" val="2901351583"/>
                    </a:ext>
                  </a:extLst>
                </a:gridCol>
                <a:gridCol w="898863">
                  <a:extLst>
                    <a:ext uri="{9D8B030D-6E8A-4147-A177-3AD203B41FA5}">
                      <a16:colId xmlns:a16="http://schemas.microsoft.com/office/drawing/2014/main" val="885767432"/>
                    </a:ext>
                  </a:extLst>
                </a:gridCol>
                <a:gridCol w="888288">
                  <a:extLst>
                    <a:ext uri="{9D8B030D-6E8A-4147-A177-3AD203B41FA5}">
                      <a16:colId xmlns:a16="http://schemas.microsoft.com/office/drawing/2014/main" val="2830060669"/>
                    </a:ext>
                  </a:extLst>
                </a:gridCol>
              </a:tblGrid>
              <a:tr h="28295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Motivaatiokokonaisuudet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Kysymykset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44456"/>
                  </a:ext>
                </a:extLst>
              </a:tr>
              <a:tr h="558570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Fyysinen ja      emotionaalinen turvallisuus</a:t>
                      </a:r>
                      <a:endParaRPr lang="fi-FI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  <a:endParaRPr lang="fi-FI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82,8 %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874592"/>
                  </a:ext>
                </a:extLst>
              </a:tr>
              <a:tr h="229892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Johtaminen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meillä oikeudenmukaista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1491812"/>
                  </a:ext>
                </a:extLst>
              </a:tr>
              <a:tr h="27928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Koen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että esimieheni luottaa minuun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92 %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2414239"/>
                  </a:ext>
                </a:extLst>
              </a:tr>
              <a:tr h="27928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Työyhteisössämme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 sallita muita loukkaavaa käyttäytymistä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74725661"/>
                  </a:ext>
                </a:extLst>
              </a:tr>
              <a:tr h="271072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Osaamiseni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riittää työtehtävien hoitamiseen turvallisesti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34081950"/>
                  </a:ext>
                </a:extLst>
              </a:tr>
              <a:tr h="279284">
                <a:tc>
                  <a:txBody>
                    <a:bodyPr/>
                    <a:lstStyle/>
                    <a:p>
                      <a:pPr algn="r" fontAlgn="t"/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Työpaikan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ongelmiin puututaan nopeasti ja tehokkaasti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13375510"/>
                  </a:ext>
                </a:extLst>
              </a:tr>
              <a:tr h="418928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Yhteenkuuluvuus ja identiteetti</a:t>
                      </a:r>
                      <a:endParaRPr lang="fi-FI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400" dirty="0"/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fi-FI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80,4 %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622188"/>
                  </a:ext>
                </a:extLst>
              </a:tr>
              <a:tr h="25047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Koen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että työpanostani arvostetaan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8307796"/>
                  </a:ext>
                </a:extLst>
              </a:tr>
              <a:tr h="25047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Esimieheni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tukee minua työssäni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82517413"/>
                  </a:ext>
                </a:extLst>
              </a:tr>
              <a:tr h="25047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Meillä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hyvä yhteishenki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98391445"/>
                  </a:ext>
                </a:extLst>
              </a:tr>
              <a:tr h="25047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Minulla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tarpeeksi mahdollisuuksia vaikuttaa työhöni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2838678"/>
                  </a:ext>
                </a:extLst>
              </a:tr>
              <a:tr h="250474">
                <a:tc>
                  <a:txBody>
                    <a:bodyPr/>
                    <a:lstStyle/>
                    <a:p>
                      <a:pPr algn="r" fontAlgn="t"/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Työprosessimme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ovat toimivia ja tehokkaita.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71 %</a:t>
                      </a:r>
                      <a:endParaRPr lang="fi-FI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88676407"/>
                  </a:ext>
                </a:extLst>
              </a:tr>
              <a:tr h="418928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Päämäärät ja luovuus</a:t>
                      </a:r>
                      <a:endParaRPr lang="fi-FI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400" dirty="0"/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76,8 %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74,8 %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69,4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054591"/>
                  </a:ext>
                </a:extLst>
              </a:tr>
              <a:tr h="25047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Tavoitteemme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ovat innostavia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5174920"/>
                  </a:ext>
                </a:extLst>
              </a:tr>
              <a:tr h="25047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Esimieheni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kannustaa minua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85341232"/>
                  </a:ext>
                </a:extLst>
              </a:tr>
              <a:tr h="25047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Työpaikan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ilmapiiri on innostava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351306"/>
                  </a:ext>
                </a:extLst>
              </a:tr>
              <a:tr h="250474">
                <a:tc>
                  <a:txBody>
                    <a:bodyPr/>
                    <a:lstStyle/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Minua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kannustetaan osaamisen kehittämiseen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40334218"/>
                  </a:ext>
                </a:extLst>
              </a:tr>
              <a:tr h="280142">
                <a:tc>
                  <a:txBody>
                    <a:bodyPr/>
                    <a:lstStyle/>
                    <a:p>
                      <a:pPr marL="0" marR="0" lvl="0" indent="0" algn="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t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Hyödynnämme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innovatiivisuutta työn kehittämisessä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</a:t>
                      </a:r>
                      <a:r>
                        <a:rPr lang="fi-FI" sz="1000" b="0" i="0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67 %</a:t>
                      </a:r>
                      <a:endParaRPr lang="fi-FI" sz="1000" b="0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907793"/>
                  </a:ext>
                </a:extLst>
              </a:tr>
              <a:tr h="35386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i-FI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QWL-indeksi</a:t>
                      </a:r>
                      <a:endParaRPr lang="fi-FI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67,6</a:t>
                      </a:r>
                    </a:p>
                    <a:p>
                      <a:pPr algn="ctr" fontAlgn="b"/>
                      <a:r>
                        <a:rPr lang="fi-FI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66,1</a:t>
                      </a:r>
                    </a:p>
                    <a:p>
                      <a:pPr algn="ctr" fontAlgn="b"/>
                      <a:r>
                        <a:rPr lang="fi-FI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58,6</a:t>
                      </a:r>
                      <a:endParaRPr lang="fi-FI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23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12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Euroiksi muutettuna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Tulos </a:t>
            </a:r>
            <a:r>
              <a:rPr lang="fi-FI" dirty="0"/>
              <a:t>vaikuttaa </a:t>
            </a:r>
            <a:r>
              <a:rPr lang="fi-FI" dirty="0" smtClean="0"/>
              <a:t>liikevaihtoon paremmin tehokkaammalla työajankäytöllä</a:t>
            </a:r>
          </a:p>
          <a:p>
            <a:r>
              <a:rPr lang="fi-FI" dirty="0" smtClean="0"/>
              <a:t>1 </a:t>
            </a:r>
            <a:r>
              <a:rPr lang="fi-FI" dirty="0"/>
              <a:t>% parempi QWL-tuo noin 300 euroa henkilöä kohti tulosparannusta</a:t>
            </a:r>
            <a:r>
              <a:rPr lang="fi-FI" dirty="0" smtClean="0"/>
              <a:t>.</a:t>
            </a:r>
          </a:p>
          <a:p>
            <a:r>
              <a:rPr lang="fi-FI" dirty="0" smtClean="0"/>
              <a:t>Työelämä laatu parani kuntakonsernissa 1,5 %</a:t>
            </a:r>
          </a:p>
          <a:p>
            <a:r>
              <a:rPr lang="fi-FI" dirty="0" smtClean="0"/>
              <a:t>Tämä tarkoittaa tulosparannusta vuodessa</a:t>
            </a:r>
          </a:p>
          <a:p>
            <a:pPr lvl="1"/>
            <a:r>
              <a:rPr lang="fi-FI" dirty="0" smtClean="0"/>
              <a:t>-&gt; </a:t>
            </a:r>
            <a:r>
              <a:rPr lang="fi-FI" dirty="0"/>
              <a:t>1,5% x 134 x300= </a:t>
            </a:r>
            <a:r>
              <a:rPr lang="fi-FI" u="sng" dirty="0">
                <a:solidFill>
                  <a:schemeClr val="tx1"/>
                </a:solidFill>
              </a:rPr>
              <a:t>40 803 euroa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705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5493</TotalTime>
  <Words>2626</Words>
  <Application>Microsoft Office PowerPoint</Application>
  <PresentationFormat>Näytössä katseltava diaesitys (4:3)</PresentationFormat>
  <Paragraphs>783</Paragraphs>
  <Slides>25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Office-teema</vt:lpstr>
      <vt:lpstr>Työhyvinvointikysely 2024</vt:lpstr>
      <vt:lpstr>Vastaajamäärä</vt:lpstr>
      <vt:lpstr>Konsernin QWL vuosina 2024-2022</vt:lpstr>
      <vt:lpstr>Keskeiset käsitteet</vt:lpstr>
      <vt:lpstr>QWL</vt:lpstr>
      <vt:lpstr>Motivaatiotekijät</vt:lpstr>
      <vt:lpstr>Inhimilliset QWL-kyvykkyydet </vt:lpstr>
      <vt:lpstr>PowerPoint-esitys</vt:lpstr>
      <vt:lpstr>Euroiksi muutettuna</vt:lpstr>
      <vt:lpstr>QWL esihenkilöittäin vuonna 2024 suhteessa vuoteen 2023 – kehittymisen suunta</vt:lpstr>
      <vt:lpstr>PowerPoint-esitys</vt:lpstr>
      <vt:lpstr>QWL esihenkilöittäin vuonna 2024, huomionarvoiset osiot</vt:lpstr>
      <vt:lpstr>PowerPoint-esitys</vt:lpstr>
      <vt:lpstr>Konsernin QWL-kyvykkyydet vuosina 2024-2022</vt:lpstr>
      <vt:lpstr>QWL- kyvykkyydet</vt:lpstr>
      <vt:lpstr>Konsernin QWL-kyvykkyydet esihenkilöittäin, vertailu edelliseen vuoteen</vt:lpstr>
      <vt:lpstr>QWL- kyvykkyydet</vt:lpstr>
      <vt:lpstr>Konsernin QWL-kyvykkyydet esihenkilöittäin, huomioinarvoiset</vt:lpstr>
      <vt:lpstr>QWL- kyvykkyydet</vt:lpstr>
      <vt:lpstr>Raakadatan pohjalta nousseet riskit</vt:lpstr>
      <vt:lpstr>Kehityskeskustelun käyminen</vt:lpstr>
      <vt:lpstr>Kokemus kehityskeskusteluiden tarpeellisuudesta ja hyödyllisyydestä</vt:lpstr>
      <vt:lpstr>Miten edetään?</vt:lpstr>
      <vt:lpstr>Avovastaukset 1/2</vt:lpstr>
      <vt:lpstr>Avovastaukset 2/2</vt:lpstr>
    </vt:vector>
  </TitlesOfParts>
  <Company>Mainostoimisto Ajatus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Elisa Niemelä</dc:creator>
  <cp:lastModifiedBy>Eero Sari Pello</cp:lastModifiedBy>
  <cp:revision>162</cp:revision>
  <dcterms:created xsi:type="dcterms:W3CDTF">2013-07-04T06:28:26Z</dcterms:created>
  <dcterms:modified xsi:type="dcterms:W3CDTF">2024-03-11T11:30:37Z</dcterms:modified>
</cp:coreProperties>
</file>